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chitects Daughter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Railey" panose="020B0604020202020204" charset="0"/>
      <p:regular r:id="rId16"/>
    </p:embeddedFont>
    <p:embeddedFont>
      <p:font typeface="Sniglet" panose="020B0604020202020204" charset="0"/>
      <p:regular r:id="rId17"/>
    </p:embeddedFont>
    <p:embeddedFont>
      <p:font typeface="Times New Roman Bold" panose="02020803070505020304" pitchFamily="18" charset="0"/>
      <p:regular r:id="rId18"/>
      <p:bold r:id="rId19"/>
    </p:embeddedFont>
    <p:embeddedFont>
      <p:font typeface="Times New Roman MT Bold" panose="020B0604020202020204" charset="0"/>
      <p:regular r:id="rId20"/>
    </p:embeddedFont>
    <p:embeddedFont>
      <p:font typeface="Times New Roman MT Bold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73701" y="6192733"/>
            <a:ext cx="2932730" cy="4114800"/>
          </a:xfrm>
          <a:custGeom>
            <a:avLst/>
            <a:gdLst/>
            <a:ahLst/>
            <a:cxnLst/>
            <a:rect l="l" t="t" r="r" b="b"/>
            <a:pathLst>
              <a:path w="2932730" h="4114800">
                <a:moveTo>
                  <a:pt x="0" y="0"/>
                </a:moveTo>
                <a:lnTo>
                  <a:pt x="2932730" y="0"/>
                </a:lnTo>
                <a:lnTo>
                  <a:pt x="29327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606431" y="6192733"/>
            <a:ext cx="3935245" cy="4114800"/>
          </a:xfrm>
          <a:custGeom>
            <a:avLst/>
            <a:gdLst/>
            <a:ahLst/>
            <a:cxnLst/>
            <a:rect l="l" t="t" r="r" b="b"/>
            <a:pathLst>
              <a:path w="3935245" h="4114800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28746" y="6192733"/>
            <a:ext cx="2334214" cy="4114800"/>
          </a:xfrm>
          <a:custGeom>
            <a:avLst/>
            <a:gdLst/>
            <a:ahLst/>
            <a:cxnLst/>
            <a:rect l="l" t="t" r="r" b="b"/>
            <a:pathLst>
              <a:path w="2334214" h="4114800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762379" y="6192733"/>
            <a:ext cx="2630712" cy="4293446"/>
          </a:xfrm>
          <a:custGeom>
            <a:avLst/>
            <a:gdLst/>
            <a:ahLst/>
            <a:cxnLst/>
            <a:rect l="l" t="t" r="r" b="b"/>
            <a:pathLst>
              <a:path w="2630712" h="4293446">
                <a:moveTo>
                  <a:pt x="0" y="0"/>
                </a:moveTo>
                <a:lnTo>
                  <a:pt x="2630712" y="0"/>
                </a:lnTo>
                <a:lnTo>
                  <a:pt x="2630712" y="4293446"/>
                </a:lnTo>
                <a:lnTo>
                  <a:pt x="0" y="4293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3612166" y="6276591"/>
            <a:ext cx="4232675" cy="4209588"/>
          </a:xfrm>
          <a:custGeom>
            <a:avLst/>
            <a:gdLst/>
            <a:ahLst/>
            <a:cxnLst/>
            <a:rect l="l" t="t" r="r" b="b"/>
            <a:pathLst>
              <a:path w="4232675" h="4209588">
                <a:moveTo>
                  <a:pt x="0" y="0"/>
                </a:moveTo>
                <a:lnTo>
                  <a:pt x="4232675" y="0"/>
                </a:lnTo>
                <a:lnTo>
                  <a:pt x="4232675" y="4209588"/>
                </a:lnTo>
                <a:lnTo>
                  <a:pt x="0" y="4209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766359"/>
            <a:ext cx="16400642" cy="263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3"/>
              </a:lnSpc>
            </a:pPr>
            <a:r>
              <a:rPr lang="en-US" sz="7504" dirty="0">
                <a:solidFill>
                  <a:srgbClr val="7F673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Exploratory Data Analysis (EDA) &amp; Data Cleaning – Housing Price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04331" y="4112762"/>
            <a:ext cx="927933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7F6739"/>
                </a:solidFill>
                <a:latin typeface="Sniglet"/>
                <a:ea typeface="Sniglet"/>
                <a:cs typeface="Sniglet"/>
                <a:sym typeface="Sniglet"/>
              </a:rPr>
              <a:t>Let's clean the dataset!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01968" y="5086350"/>
            <a:ext cx="927933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7F6739"/>
                </a:solidFill>
                <a:latin typeface="Sniglet"/>
                <a:ea typeface="Sniglet"/>
                <a:cs typeface="Sniglet"/>
                <a:sym typeface="Sniglet"/>
              </a:rPr>
              <a:t>Prepared by : Suganthy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7F6739"/>
                </a:solidFill>
                <a:latin typeface="Sniglet"/>
                <a:ea typeface="Sniglet"/>
                <a:cs typeface="Sniglet"/>
                <a:sym typeface="Sniglet"/>
              </a:rPr>
              <a:t>Date : 03/11/2025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998940" y="4259617"/>
            <a:ext cx="7647626" cy="6733098"/>
          </a:xfrm>
          <a:custGeom>
            <a:avLst/>
            <a:gdLst/>
            <a:ahLst/>
            <a:cxnLst/>
            <a:rect l="l" t="t" r="r" b="b"/>
            <a:pathLst>
              <a:path w="7647626" h="6733098">
                <a:moveTo>
                  <a:pt x="7647626" y="0"/>
                </a:moveTo>
                <a:lnTo>
                  <a:pt x="0" y="0"/>
                </a:lnTo>
                <a:lnTo>
                  <a:pt x="0" y="6733098"/>
                </a:lnTo>
                <a:lnTo>
                  <a:pt x="7647626" y="6733098"/>
                </a:lnTo>
                <a:lnTo>
                  <a:pt x="764762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943805" y="1386849"/>
            <a:ext cx="10110269" cy="8476807"/>
          </a:xfrm>
          <a:custGeom>
            <a:avLst/>
            <a:gdLst/>
            <a:ahLst/>
            <a:cxnLst/>
            <a:rect l="l" t="t" r="r" b="b"/>
            <a:pathLst>
              <a:path w="10110269" h="8476807">
                <a:moveTo>
                  <a:pt x="0" y="0"/>
                </a:moveTo>
                <a:lnTo>
                  <a:pt x="10110269" y="0"/>
                </a:lnTo>
                <a:lnTo>
                  <a:pt x="10110269" y="8476807"/>
                </a:lnTo>
                <a:lnTo>
                  <a:pt x="0" y="847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34545" y="1070389"/>
            <a:ext cx="7518804" cy="907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7"/>
              </a:lnSpc>
            </a:pPr>
            <a:r>
              <a:rPr lang="en-US" sz="3019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heatmap shows how different features are correlated with each other and with </a:t>
            </a:r>
            <a:r>
              <a:rPr lang="en-US" sz="3019" b="1" dirty="0" err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sold_price</a:t>
            </a:r>
            <a:r>
              <a:rPr lang="en-US" sz="3019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</a:t>
            </a:r>
          </a:p>
          <a:p>
            <a:pPr algn="just">
              <a:lnSpc>
                <a:spcPts val="4227"/>
              </a:lnSpc>
            </a:pPr>
            <a:endParaRPr lang="en-US" sz="3019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51963" lvl="1" indent="-325982" algn="just">
              <a:lnSpc>
                <a:spcPts val="4227"/>
              </a:lnSpc>
              <a:buFont typeface="Arial"/>
              <a:buChar char="•"/>
            </a:pPr>
            <a:r>
              <a:rPr lang="en-US" sz="3019" b="1" dirty="0" err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sqrt_ft</a:t>
            </a:r>
            <a:r>
              <a:rPr lang="en-US" sz="3019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(0.45) and bathrooms (0.26) have strong positive correlations with sold price, larger homes with more bathrooms tend to sell for higher prices.</a:t>
            </a:r>
          </a:p>
          <a:p>
            <a:pPr algn="just">
              <a:lnSpc>
                <a:spcPts val="4227"/>
              </a:lnSpc>
            </a:pPr>
            <a:endParaRPr lang="en-US" sz="3019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51963" lvl="1" indent="-325982" algn="just">
              <a:lnSpc>
                <a:spcPts val="4227"/>
              </a:lnSpc>
              <a:buFont typeface="Arial"/>
              <a:buChar char="•"/>
            </a:pPr>
            <a:r>
              <a:rPr lang="en-US" sz="3019" b="1" dirty="0" err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price_per_sqft</a:t>
            </a:r>
            <a:r>
              <a:rPr lang="en-US" sz="3019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(0.43) also shows a strong positive relationship, confirming its value as an engineered feature.</a:t>
            </a:r>
          </a:p>
          <a:p>
            <a:pPr algn="just">
              <a:lnSpc>
                <a:spcPts val="4227"/>
              </a:lnSpc>
            </a:pPr>
            <a:endParaRPr lang="en-US" sz="3019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51963" lvl="1" indent="-325982" algn="just">
              <a:lnSpc>
                <a:spcPts val="4227"/>
              </a:lnSpc>
              <a:buFont typeface="Arial"/>
              <a:buChar char="•"/>
            </a:pPr>
            <a:r>
              <a:rPr lang="en-US" sz="3019" b="1" dirty="0" err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Lot_acres</a:t>
            </a:r>
            <a:r>
              <a:rPr lang="en-US" sz="3019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and HOA show weak correlations, indicating less impact on price.</a:t>
            </a:r>
          </a:p>
          <a:p>
            <a:pPr algn="just">
              <a:lnSpc>
                <a:spcPts val="4227"/>
              </a:lnSpc>
            </a:pPr>
            <a:endParaRPr lang="en-US" sz="3019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60036"/>
            <a:ext cx="9711082" cy="90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8"/>
              </a:lnSpc>
              <a:spcBef>
                <a:spcPct val="0"/>
              </a:spcBef>
            </a:pPr>
            <a:r>
              <a:rPr lang="en-US" sz="5191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Correlation Heatmap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5704" y="5833653"/>
            <a:ext cx="20159409" cy="10936479"/>
          </a:xfrm>
          <a:custGeom>
            <a:avLst/>
            <a:gdLst/>
            <a:ahLst/>
            <a:cxnLst/>
            <a:rect l="l" t="t" r="r" b="b"/>
            <a:pathLst>
              <a:path w="20159409" h="10936479">
                <a:moveTo>
                  <a:pt x="0" y="0"/>
                </a:moveTo>
                <a:lnTo>
                  <a:pt x="20159408" y="0"/>
                </a:lnTo>
                <a:lnTo>
                  <a:pt x="20159408" y="10936479"/>
                </a:lnTo>
                <a:lnTo>
                  <a:pt x="0" y="10936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06819" y="1653509"/>
            <a:ext cx="8795719" cy="8360287"/>
          </a:xfrm>
          <a:custGeom>
            <a:avLst/>
            <a:gdLst/>
            <a:ahLst/>
            <a:cxnLst/>
            <a:rect l="l" t="t" r="r" b="b"/>
            <a:pathLst>
              <a:path w="8795719" h="8360287">
                <a:moveTo>
                  <a:pt x="0" y="0"/>
                </a:moveTo>
                <a:lnTo>
                  <a:pt x="8795719" y="0"/>
                </a:lnTo>
                <a:lnTo>
                  <a:pt x="8795719" y="8360287"/>
                </a:lnTo>
                <a:lnTo>
                  <a:pt x="0" y="8360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230746" y="351509"/>
            <a:ext cx="8999780" cy="96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8"/>
              </a:lnSpc>
            </a:pPr>
            <a:r>
              <a:rPr lang="en-US" sz="7843">
                <a:solidFill>
                  <a:srgbClr val="7F6739"/>
                </a:solidFill>
                <a:latin typeface="Railey"/>
                <a:ea typeface="Railey"/>
                <a:cs typeface="Railey"/>
                <a:sym typeface="Railey"/>
              </a:rPr>
              <a:t> Geographical Price Insights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34302" y="2981233"/>
            <a:ext cx="7687713" cy="172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7F673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This scatter plot visualizes property locations based on latitude and longitude, with bubble size representing sold price.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8546" y="2222757"/>
            <a:ext cx="14410909" cy="202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6418">
                <a:solidFill>
                  <a:srgbClr val="7F6739"/>
                </a:solidFill>
                <a:latin typeface="Railey"/>
                <a:ea typeface="Railey"/>
                <a:cs typeface="Railey"/>
                <a:sym typeface="Railey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-1452259" y="3150370"/>
            <a:ext cx="6781610" cy="7430051"/>
          </a:xfrm>
          <a:custGeom>
            <a:avLst/>
            <a:gdLst/>
            <a:ahLst/>
            <a:cxnLst/>
            <a:rect l="l" t="t" r="r" b="b"/>
            <a:pathLst>
              <a:path w="6781610" h="7430051">
                <a:moveTo>
                  <a:pt x="0" y="0"/>
                </a:moveTo>
                <a:lnTo>
                  <a:pt x="6781610" y="0"/>
                </a:lnTo>
                <a:lnTo>
                  <a:pt x="6781610" y="7430051"/>
                </a:lnTo>
                <a:lnTo>
                  <a:pt x="0" y="743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3783669" y="4247592"/>
            <a:ext cx="3973333" cy="6484668"/>
          </a:xfrm>
          <a:custGeom>
            <a:avLst/>
            <a:gdLst/>
            <a:ahLst/>
            <a:cxnLst/>
            <a:rect l="l" t="t" r="r" b="b"/>
            <a:pathLst>
              <a:path w="3973333" h="6484668">
                <a:moveTo>
                  <a:pt x="0" y="0"/>
                </a:moveTo>
                <a:lnTo>
                  <a:pt x="3973333" y="0"/>
                </a:lnTo>
                <a:lnTo>
                  <a:pt x="3973333" y="6484668"/>
                </a:lnTo>
                <a:lnTo>
                  <a:pt x="0" y="648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461406" y="5277078"/>
            <a:ext cx="6190208" cy="5143500"/>
          </a:xfrm>
          <a:custGeom>
            <a:avLst/>
            <a:gdLst/>
            <a:ahLst/>
            <a:cxnLst/>
            <a:rect l="l" t="t" r="r" b="b"/>
            <a:pathLst>
              <a:path w="6190208" h="5143500">
                <a:moveTo>
                  <a:pt x="0" y="0"/>
                </a:moveTo>
                <a:lnTo>
                  <a:pt x="6190208" y="0"/>
                </a:lnTo>
                <a:lnTo>
                  <a:pt x="619020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9455" y="8425475"/>
            <a:ext cx="5285264" cy="5790628"/>
          </a:xfrm>
          <a:custGeom>
            <a:avLst/>
            <a:gdLst/>
            <a:ahLst/>
            <a:cxnLst/>
            <a:rect l="l" t="t" r="r" b="b"/>
            <a:pathLst>
              <a:path w="5285264" h="5790628">
                <a:moveTo>
                  <a:pt x="0" y="0"/>
                </a:moveTo>
                <a:lnTo>
                  <a:pt x="5285264" y="0"/>
                </a:lnTo>
                <a:lnTo>
                  <a:pt x="5285264" y="5790628"/>
                </a:lnTo>
                <a:lnTo>
                  <a:pt x="0" y="5790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632320" y="7526831"/>
            <a:ext cx="4176400" cy="3470208"/>
          </a:xfrm>
          <a:custGeom>
            <a:avLst/>
            <a:gdLst/>
            <a:ahLst/>
            <a:cxnLst/>
            <a:rect l="l" t="t" r="r" b="b"/>
            <a:pathLst>
              <a:path w="4176400" h="3470208">
                <a:moveTo>
                  <a:pt x="0" y="0"/>
                </a:moveTo>
                <a:lnTo>
                  <a:pt x="4176400" y="0"/>
                </a:lnTo>
                <a:lnTo>
                  <a:pt x="4176400" y="3470208"/>
                </a:lnTo>
                <a:lnTo>
                  <a:pt x="0" y="3470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211878" y="7853016"/>
            <a:ext cx="2799160" cy="3613939"/>
          </a:xfrm>
          <a:custGeom>
            <a:avLst/>
            <a:gdLst/>
            <a:ahLst/>
            <a:cxnLst/>
            <a:rect l="l" t="t" r="r" b="b"/>
            <a:pathLst>
              <a:path w="2799160" h="3613939">
                <a:moveTo>
                  <a:pt x="0" y="0"/>
                </a:moveTo>
                <a:lnTo>
                  <a:pt x="2799160" y="0"/>
                </a:lnTo>
                <a:lnTo>
                  <a:pt x="2799160" y="3613939"/>
                </a:lnTo>
                <a:lnTo>
                  <a:pt x="0" y="361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623329" y="7526831"/>
            <a:ext cx="3022201" cy="3462938"/>
          </a:xfrm>
          <a:custGeom>
            <a:avLst/>
            <a:gdLst/>
            <a:ahLst/>
            <a:cxnLst/>
            <a:rect l="l" t="t" r="r" b="b"/>
            <a:pathLst>
              <a:path w="3022201" h="3462938">
                <a:moveTo>
                  <a:pt x="0" y="0"/>
                </a:moveTo>
                <a:lnTo>
                  <a:pt x="3022201" y="0"/>
                </a:lnTo>
                <a:lnTo>
                  <a:pt x="3022201" y="3462938"/>
                </a:lnTo>
                <a:lnTo>
                  <a:pt x="0" y="3462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12639" y="2684941"/>
          <a:ext cx="16331584" cy="4362450"/>
        </p:xfrm>
        <a:graphic>
          <a:graphicData uri="http://schemas.openxmlformats.org/drawingml/2006/table">
            <a:tbl>
              <a:tblPr/>
              <a:tblGrid>
                <a:gridCol w="8465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6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6981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7D653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7D6537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Deliverables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4131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81683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Perform Exploratory Data Analysis (EDA) and Initial Data Cleaning on housing data.</a:t>
                      </a:r>
                      <a:endParaRPr lang="en-US" sz="1100"/>
                    </a:p>
                    <a:p>
                      <a:pPr algn="just">
                        <a:lnSpc>
                          <a:spcPts val="363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81683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Cleaned CSV 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1338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81683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Prepare a clean, consistent, model-ready dataset for the modeling team.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81683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EDA &amp; Cleaning Report (with plots and justifications)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912639" y="797912"/>
            <a:ext cx="15599675" cy="140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9"/>
              </a:lnSpc>
            </a:pPr>
            <a:r>
              <a:rPr lang="en-US" sz="11366">
                <a:solidFill>
                  <a:srgbClr val="7F6739"/>
                </a:solidFill>
                <a:latin typeface="Railey"/>
                <a:ea typeface="Railey"/>
                <a:cs typeface="Railey"/>
                <a:sym typeface="Railey"/>
              </a:rPr>
              <a:t>Project Objective &amp; Deliverables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95158" y="1676233"/>
            <a:ext cx="8072959" cy="8792331"/>
          </a:xfrm>
          <a:custGeom>
            <a:avLst/>
            <a:gdLst/>
            <a:ahLst/>
            <a:cxnLst/>
            <a:rect l="l" t="t" r="r" b="b"/>
            <a:pathLst>
              <a:path w="8072959" h="8792331">
                <a:moveTo>
                  <a:pt x="0" y="0"/>
                </a:moveTo>
                <a:lnTo>
                  <a:pt x="8072958" y="0"/>
                </a:lnTo>
                <a:lnTo>
                  <a:pt x="8072958" y="8792331"/>
                </a:lnTo>
                <a:lnTo>
                  <a:pt x="0" y="8792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13712" y="7765671"/>
            <a:ext cx="5362891" cy="4114800"/>
          </a:xfrm>
          <a:custGeom>
            <a:avLst/>
            <a:gdLst/>
            <a:ahLst/>
            <a:cxnLst/>
            <a:rect l="l" t="t" r="r" b="b"/>
            <a:pathLst>
              <a:path w="5362891" h="4114800">
                <a:moveTo>
                  <a:pt x="0" y="0"/>
                </a:moveTo>
                <a:lnTo>
                  <a:pt x="5362891" y="0"/>
                </a:lnTo>
                <a:lnTo>
                  <a:pt x="53628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724454" y="2372117"/>
          <a:ext cx="16248090" cy="7496621"/>
        </p:xfrm>
        <a:graphic>
          <a:graphicData uri="http://schemas.openxmlformats.org/drawingml/2006/table">
            <a:tbl>
              <a:tblPr/>
              <a:tblGrid>
                <a:gridCol w="517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6087"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Total Records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5,000 rows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6087"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Total Columns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087"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Target Variable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sold_price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2696"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Key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sqrt_ft, bedrooms, bathrooms, lot_acres, year_built, HOA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747"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just">
                        <a:lnSpc>
                          <a:spcPts val="3919"/>
                        </a:lnSpc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Categorical Variables</a:t>
                      </a:r>
                    </a:p>
                    <a:p>
                      <a:pPr algn="just">
                        <a:lnSpc>
                          <a:spcPts val="3919"/>
                        </a:lnSpc>
                      </a:pPr>
                      <a:endParaRPr lang="en-US" sz="2799" b="1">
                        <a:solidFill>
                          <a:srgbClr val="795828"/>
                        </a:solidFill>
                        <a:latin typeface="Canva Sans Bold"/>
                        <a:ea typeface="Canva Sans Bold"/>
                        <a:cs typeface="Canva Sans Bold"/>
                        <a:sym typeface="Canva Sans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floor_covering, kitchen_features, fireplaces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3917"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Geographic Features</a:t>
                      </a:r>
                      <a:endParaRPr lang="en-US" sz="1100"/>
                    </a:p>
                    <a:p>
                      <a:pPr algn="just">
                        <a:lnSpc>
                          <a:spcPts val="391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79582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latitude, longitude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9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724454" y="474990"/>
            <a:ext cx="7791975" cy="166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59"/>
              </a:lnSpc>
            </a:pPr>
            <a:r>
              <a:rPr lang="en-US" sz="9756" dirty="0">
                <a:solidFill>
                  <a:srgbClr val="7F6739"/>
                </a:solidFill>
                <a:latin typeface="Railey"/>
                <a:ea typeface="Railey"/>
                <a:cs typeface="Railey"/>
                <a:sym typeface="Railey"/>
              </a:rPr>
              <a:t>Dataset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8071" y="2074779"/>
            <a:ext cx="17113537" cy="7926792"/>
          </a:xfrm>
          <a:custGeom>
            <a:avLst/>
            <a:gdLst/>
            <a:ahLst/>
            <a:cxnLst/>
            <a:rect l="l" t="t" r="r" b="b"/>
            <a:pathLst>
              <a:path w="17113537" h="7926792">
                <a:moveTo>
                  <a:pt x="0" y="0"/>
                </a:moveTo>
                <a:lnTo>
                  <a:pt x="17113537" y="0"/>
                </a:lnTo>
                <a:lnTo>
                  <a:pt x="17113537" y="7926792"/>
                </a:lnTo>
                <a:lnTo>
                  <a:pt x="0" y="792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089284" y="546919"/>
            <a:ext cx="10109431" cy="124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9"/>
              </a:lnSpc>
            </a:pPr>
            <a:r>
              <a:rPr lang="en-US" sz="10077">
                <a:solidFill>
                  <a:srgbClr val="7F6739"/>
                </a:solidFill>
                <a:latin typeface="Railey"/>
                <a:ea typeface="Railey"/>
                <a:cs typeface="Railey"/>
                <a:sym typeface="Railey"/>
              </a:rPr>
              <a:t>Flow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5704" y="5833653"/>
            <a:ext cx="20159409" cy="10936479"/>
          </a:xfrm>
          <a:custGeom>
            <a:avLst/>
            <a:gdLst/>
            <a:ahLst/>
            <a:cxnLst/>
            <a:rect l="l" t="t" r="r" b="b"/>
            <a:pathLst>
              <a:path w="20159409" h="10936479">
                <a:moveTo>
                  <a:pt x="0" y="0"/>
                </a:moveTo>
                <a:lnTo>
                  <a:pt x="20159408" y="0"/>
                </a:lnTo>
                <a:lnTo>
                  <a:pt x="20159408" y="10936479"/>
                </a:lnTo>
                <a:lnTo>
                  <a:pt x="0" y="10936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29394" y="2329278"/>
            <a:ext cx="11891882" cy="7090693"/>
          </a:xfrm>
          <a:custGeom>
            <a:avLst/>
            <a:gdLst/>
            <a:ahLst/>
            <a:cxnLst/>
            <a:rect l="l" t="t" r="r" b="b"/>
            <a:pathLst>
              <a:path w="11891882" h="7090693">
                <a:moveTo>
                  <a:pt x="0" y="0"/>
                </a:moveTo>
                <a:lnTo>
                  <a:pt x="11891882" y="0"/>
                </a:lnTo>
                <a:lnTo>
                  <a:pt x="11891882" y="7090693"/>
                </a:lnTo>
                <a:lnTo>
                  <a:pt x="0" y="7090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1" b="-23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666934" y="285750"/>
            <a:ext cx="10109431" cy="124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9"/>
              </a:lnSpc>
            </a:pPr>
            <a:r>
              <a:rPr lang="en-US" sz="10077">
                <a:solidFill>
                  <a:srgbClr val="7F6739"/>
                </a:solidFill>
                <a:latin typeface="Railey"/>
                <a:ea typeface="Railey"/>
                <a:cs typeface="Railey"/>
                <a:sym typeface="Railey"/>
              </a:rPr>
              <a:t>Missing Value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79939" y="3939937"/>
            <a:ext cx="5617912" cy="295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229" lvl="1" indent="-305615" algn="ctr">
              <a:lnSpc>
                <a:spcPts val="3963"/>
              </a:lnSpc>
              <a:spcBef>
                <a:spcPct val="0"/>
              </a:spcBef>
              <a:buFont typeface="Arial"/>
              <a:buChar char="•"/>
            </a:pPr>
            <a:r>
              <a:rPr lang="en-US" sz="2831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Numeric columns → replaced with median.</a:t>
            </a:r>
          </a:p>
          <a:p>
            <a:pPr marL="611229" lvl="1" indent="-305615" algn="ctr">
              <a:lnSpc>
                <a:spcPts val="3963"/>
              </a:lnSpc>
              <a:spcBef>
                <a:spcPct val="0"/>
              </a:spcBef>
              <a:buFont typeface="Arial"/>
              <a:buChar char="•"/>
            </a:pPr>
            <a:r>
              <a:rPr lang="en-US" sz="2831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Categorical columns → replaced with ‘Unknown’.</a:t>
            </a:r>
          </a:p>
          <a:p>
            <a:pPr marL="611229" lvl="1" indent="-305615" algn="ctr">
              <a:lnSpc>
                <a:spcPts val="3963"/>
              </a:lnSpc>
              <a:spcBef>
                <a:spcPct val="0"/>
              </a:spcBef>
              <a:buFont typeface="Arial"/>
              <a:buChar char="•"/>
            </a:pPr>
            <a:r>
              <a:rPr lang="en-US" sz="2831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Zeros treated as missing for specific numeric columns.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311" y="2454043"/>
            <a:ext cx="10938361" cy="5944761"/>
          </a:xfrm>
          <a:custGeom>
            <a:avLst/>
            <a:gdLst/>
            <a:ahLst/>
            <a:cxnLst/>
            <a:rect l="l" t="t" r="r" b="b"/>
            <a:pathLst>
              <a:path w="10938361" h="5944761">
                <a:moveTo>
                  <a:pt x="0" y="0"/>
                </a:moveTo>
                <a:lnTo>
                  <a:pt x="10938360" y="0"/>
                </a:lnTo>
                <a:lnTo>
                  <a:pt x="10938360" y="5944762"/>
                </a:lnTo>
                <a:lnTo>
                  <a:pt x="0" y="594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2126779" y="625953"/>
            <a:ext cx="13171394" cy="110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7"/>
              </a:lnSpc>
            </a:pPr>
            <a:r>
              <a:rPr lang="en-US" sz="9030">
                <a:solidFill>
                  <a:srgbClr val="7F6739"/>
                </a:solidFill>
                <a:latin typeface="Railey"/>
                <a:ea typeface="Railey"/>
                <a:cs typeface="Railey"/>
                <a:sym typeface="Railey"/>
              </a:rPr>
              <a:t>Outlier Detection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23595" y="3974465"/>
            <a:ext cx="6415553" cy="225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boxplot shows how house prices are spread out, with most values close to the median. A few points above the upper line are outliers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480" y="1028700"/>
            <a:ext cx="10366134" cy="7070235"/>
          </a:xfrm>
          <a:custGeom>
            <a:avLst/>
            <a:gdLst/>
            <a:ahLst/>
            <a:cxnLst/>
            <a:rect l="l" t="t" r="r" b="b"/>
            <a:pathLst>
              <a:path w="10366134" h="7070235">
                <a:moveTo>
                  <a:pt x="0" y="0"/>
                </a:moveTo>
                <a:lnTo>
                  <a:pt x="10366134" y="0"/>
                </a:lnTo>
                <a:lnTo>
                  <a:pt x="10366134" y="7070235"/>
                </a:lnTo>
                <a:lnTo>
                  <a:pt x="0" y="7070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1533901" y="1661720"/>
            <a:ext cx="6444770" cy="456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8"/>
              </a:lnSpc>
            </a:pPr>
            <a:r>
              <a:rPr lang="en-US" sz="2891" b="1">
                <a:solidFill>
                  <a:srgbClr val="79582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IQR Outlier Detection Formula</a:t>
            </a:r>
          </a:p>
          <a:p>
            <a:pPr algn="just">
              <a:lnSpc>
                <a:spcPts val="4048"/>
              </a:lnSpc>
            </a:pPr>
            <a:endParaRPr lang="en-US" sz="2891" b="1">
              <a:solidFill>
                <a:srgbClr val="795828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4048"/>
              </a:lnSpc>
            </a:pPr>
            <a:r>
              <a:rPr lang="en-US" sz="2891" b="1">
                <a:solidFill>
                  <a:srgbClr val="79582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Lower Bound=Q1−1.5×IQR</a:t>
            </a:r>
          </a:p>
          <a:p>
            <a:pPr algn="just">
              <a:lnSpc>
                <a:spcPts val="4048"/>
              </a:lnSpc>
            </a:pPr>
            <a:r>
              <a:rPr lang="en-US" sz="2891" b="1">
                <a:solidFill>
                  <a:srgbClr val="79582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Upper Bound=Q3+1.5×IQR</a:t>
            </a:r>
          </a:p>
          <a:p>
            <a:pPr algn="just">
              <a:lnSpc>
                <a:spcPts val="4048"/>
              </a:lnSpc>
            </a:pPr>
            <a:endParaRPr lang="en-US" sz="2891" b="1">
              <a:solidFill>
                <a:srgbClr val="795828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4048"/>
              </a:lnSpc>
            </a:pPr>
            <a:r>
              <a:rPr lang="en-US" sz="2891" b="1">
                <a:solidFill>
                  <a:srgbClr val="79582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Any data point below the Lower Bound or above the Upper Bound is considered an outlier.</a:t>
            </a:r>
          </a:p>
          <a:p>
            <a:pPr algn="just">
              <a:lnSpc>
                <a:spcPts val="4188"/>
              </a:lnSpc>
              <a:spcBef>
                <a:spcPct val="0"/>
              </a:spcBef>
            </a:pPr>
            <a:endParaRPr lang="en-US" sz="2891" b="1">
              <a:solidFill>
                <a:srgbClr val="795828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5704" y="5833653"/>
            <a:ext cx="20159409" cy="10936479"/>
          </a:xfrm>
          <a:custGeom>
            <a:avLst/>
            <a:gdLst/>
            <a:ahLst/>
            <a:cxnLst/>
            <a:rect l="l" t="t" r="r" b="b"/>
            <a:pathLst>
              <a:path w="20159409" h="10936479">
                <a:moveTo>
                  <a:pt x="0" y="0"/>
                </a:moveTo>
                <a:lnTo>
                  <a:pt x="20159408" y="0"/>
                </a:lnTo>
                <a:lnTo>
                  <a:pt x="20159408" y="10936479"/>
                </a:lnTo>
                <a:lnTo>
                  <a:pt x="0" y="10936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73988" y="1885697"/>
            <a:ext cx="10633068" cy="6596538"/>
          </a:xfrm>
          <a:custGeom>
            <a:avLst/>
            <a:gdLst/>
            <a:ahLst/>
            <a:cxnLst/>
            <a:rect l="l" t="t" r="r" b="b"/>
            <a:pathLst>
              <a:path w="10633068" h="6596538">
                <a:moveTo>
                  <a:pt x="0" y="0"/>
                </a:moveTo>
                <a:lnTo>
                  <a:pt x="10633068" y="0"/>
                </a:lnTo>
                <a:lnTo>
                  <a:pt x="10633068" y="6596538"/>
                </a:lnTo>
                <a:lnTo>
                  <a:pt x="0" y="65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351999" y="247650"/>
            <a:ext cx="8454388" cy="103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4"/>
              </a:lnSpc>
            </a:pPr>
            <a:r>
              <a:rPr lang="en-US" sz="8427">
                <a:solidFill>
                  <a:srgbClr val="7F6739"/>
                </a:solidFill>
                <a:latin typeface="Railey"/>
                <a:ea typeface="Railey"/>
                <a:cs typeface="Railey"/>
                <a:sym typeface="Railey"/>
              </a:rPr>
              <a:t>Feature Engineering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07056" y="2199735"/>
            <a:ext cx="7236331" cy="628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773" lvl="1" indent="-259886" algn="just">
              <a:lnSpc>
                <a:spcPts val="3370"/>
              </a:lnSpc>
              <a:buFont typeface="Arial"/>
              <a:buChar char="•"/>
            </a:pPr>
            <a:r>
              <a:rPr lang="en-US" sz="2407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Process of creating or transforming columns to improve model learning.</a:t>
            </a:r>
          </a:p>
          <a:p>
            <a:pPr algn="just">
              <a:lnSpc>
                <a:spcPts val="3370"/>
              </a:lnSpc>
            </a:pPr>
            <a:endParaRPr lang="en-US" sz="2407" b="1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19773" lvl="1" indent="-259886" algn="just">
              <a:lnSpc>
                <a:spcPts val="3370"/>
              </a:lnSpc>
              <a:buFont typeface="Arial"/>
              <a:buChar char="•"/>
            </a:pPr>
            <a:r>
              <a:rPr lang="en-US" sz="2407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Converts raw data → meaningful signals for better prediction.</a:t>
            </a:r>
          </a:p>
          <a:p>
            <a:pPr algn="just">
              <a:lnSpc>
                <a:spcPts val="3370"/>
              </a:lnSpc>
            </a:pPr>
            <a:endParaRPr lang="en-US" sz="2407" b="1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19773" lvl="1" indent="-259886" algn="just">
              <a:lnSpc>
                <a:spcPts val="3370"/>
              </a:lnSpc>
              <a:buFont typeface="Arial"/>
              <a:buChar char="•"/>
            </a:pPr>
            <a:r>
              <a:rPr lang="en-US" sz="2407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Enhances data quality and captures real-world relationships.</a:t>
            </a:r>
          </a:p>
          <a:p>
            <a:pPr algn="just">
              <a:lnSpc>
                <a:spcPts val="3370"/>
              </a:lnSpc>
            </a:pPr>
            <a:endParaRPr lang="en-US" sz="2407" b="1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19773" lvl="1" indent="-259886" algn="just">
              <a:lnSpc>
                <a:spcPts val="3370"/>
              </a:lnSpc>
              <a:buFont typeface="Arial"/>
              <a:buChar char="•"/>
            </a:pPr>
            <a:r>
              <a:rPr lang="en-US" sz="2407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 this dataset:</a:t>
            </a:r>
          </a:p>
          <a:p>
            <a:pPr algn="just">
              <a:lnSpc>
                <a:spcPts val="3370"/>
              </a:lnSpc>
            </a:pPr>
            <a:r>
              <a:rPr lang="en-US" sz="2407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Price per Sq.Ft = sold_price / sqrt_ft</a:t>
            </a:r>
          </a:p>
          <a:p>
            <a:pPr algn="just">
              <a:lnSpc>
                <a:spcPts val="3370"/>
              </a:lnSpc>
            </a:pPr>
            <a:r>
              <a:rPr lang="en-US" sz="2407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House Age = 2025 − year_built</a:t>
            </a:r>
          </a:p>
          <a:p>
            <a:pPr algn="just">
              <a:lnSpc>
                <a:spcPts val="3370"/>
              </a:lnSpc>
            </a:pPr>
            <a:endParaRPr lang="en-US" sz="2407" b="1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19773" lvl="1" indent="-259886" algn="just">
              <a:lnSpc>
                <a:spcPts val="3370"/>
              </a:lnSpc>
              <a:buFont typeface="Arial"/>
              <a:buChar char="•"/>
            </a:pPr>
            <a:r>
              <a:rPr lang="en-US" sz="2407" b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Helps the model to understand, how different factors influence house price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4343" y="1696442"/>
            <a:ext cx="8072959" cy="8792331"/>
          </a:xfrm>
          <a:custGeom>
            <a:avLst/>
            <a:gdLst/>
            <a:ahLst/>
            <a:cxnLst/>
            <a:rect l="l" t="t" r="r" b="b"/>
            <a:pathLst>
              <a:path w="8072959" h="8792331">
                <a:moveTo>
                  <a:pt x="0" y="0"/>
                </a:moveTo>
                <a:lnTo>
                  <a:pt x="8072958" y="0"/>
                </a:lnTo>
                <a:lnTo>
                  <a:pt x="8072958" y="8792331"/>
                </a:lnTo>
                <a:lnTo>
                  <a:pt x="0" y="8792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114915" y="2527206"/>
            <a:ext cx="10029170" cy="6352734"/>
          </a:xfrm>
          <a:custGeom>
            <a:avLst/>
            <a:gdLst/>
            <a:ahLst/>
            <a:cxnLst/>
            <a:rect l="l" t="t" r="r" b="b"/>
            <a:pathLst>
              <a:path w="10029170" h="6352734">
                <a:moveTo>
                  <a:pt x="0" y="0"/>
                </a:moveTo>
                <a:lnTo>
                  <a:pt x="10029170" y="0"/>
                </a:lnTo>
                <a:lnTo>
                  <a:pt x="10029170" y="6352734"/>
                </a:lnTo>
                <a:lnTo>
                  <a:pt x="0" y="6352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015827" y="-226327"/>
            <a:ext cx="9928295" cy="14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44"/>
              </a:lnSpc>
            </a:pPr>
            <a:r>
              <a:rPr lang="en-US" sz="8603">
                <a:solidFill>
                  <a:srgbClr val="7F6739"/>
                </a:solidFill>
                <a:latin typeface="Railey"/>
                <a:ea typeface="Railey"/>
                <a:cs typeface="Railey"/>
                <a:sym typeface="Railey"/>
              </a:rPr>
              <a:t>Exploratory Data Analysis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952500"/>
            <a:ext cx="7564132" cy="975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1"/>
              </a:lnSpc>
            </a:pPr>
            <a:endParaRPr dirty="0"/>
          </a:p>
          <a:p>
            <a:pPr algn="just">
              <a:lnSpc>
                <a:spcPts val="3659"/>
              </a:lnSpc>
            </a:pPr>
            <a:r>
              <a:rPr lang="en-US" sz="2613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histograms show the distribution of major numeric features — </a:t>
            </a:r>
            <a:r>
              <a:rPr lang="en-US" sz="2613" b="1" dirty="0" err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sold_price</a:t>
            </a:r>
            <a:r>
              <a:rPr lang="en-US" sz="2613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</a:t>
            </a:r>
            <a:r>
              <a:rPr lang="en-US" sz="2613" b="1" dirty="0" err="1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sqrt_ft</a:t>
            </a:r>
            <a:r>
              <a:rPr lang="en-US" sz="2613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and taxes.</a:t>
            </a:r>
          </a:p>
          <a:p>
            <a:pPr algn="just">
              <a:lnSpc>
                <a:spcPts val="3659"/>
              </a:lnSpc>
            </a:pPr>
            <a:endParaRPr lang="en-US" sz="2613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64289" lvl="1" indent="-282144" algn="just">
              <a:lnSpc>
                <a:spcPts val="3659"/>
              </a:lnSpc>
              <a:buFont typeface="Arial"/>
              <a:buChar char="•"/>
            </a:pPr>
            <a:r>
              <a:rPr lang="en-US" sz="2613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Sold Price: Right-skewed distribution, meaning most homes sell within a lower price range while a few luxury properties drive higher values.</a:t>
            </a:r>
          </a:p>
          <a:p>
            <a:pPr algn="just">
              <a:lnSpc>
                <a:spcPts val="3659"/>
              </a:lnSpc>
            </a:pPr>
            <a:endParaRPr lang="en-US" sz="2613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64289" lvl="1" indent="-282144" algn="just">
              <a:lnSpc>
                <a:spcPts val="3659"/>
              </a:lnSpc>
              <a:buFont typeface="Arial"/>
              <a:buChar char="•"/>
            </a:pPr>
            <a:r>
              <a:rPr lang="en-US" sz="2613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Square Footage: Also right-skewed, showing that most homes are mid-sized, with fewer very large houses.</a:t>
            </a:r>
          </a:p>
          <a:p>
            <a:pPr algn="just">
              <a:lnSpc>
                <a:spcPts val="3659"/>
              </a:lnSpc>
            </a:pPr>
            <a:endParaRPr lang="en-US" sz="2613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64289" lvl="1" indent="-282144" algn="just">
              <a:lnSpc>
                <a:spcPts val="3659"/>
              </a:lnSpc>
              <a:buFont typeface="Arial"/>
              <a:buChar char="•"/>
            </a:pPr>
            <a:r>
              <a:rPr lang="en-US" sz="2613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Taxes: Highly concentrated near zero, indicating most properties fall under moderate tax brackets, with some extreme high-tax cases.</a:t>
            </a:r>
          </a:p>
          <a:p>
            <a:pPr algn="just">
              <a:lnSpc>
                <a:spcPts val="3659"/>
              </a:lnSpc>
            </a:pPr>
            <a:endParaRPr lang="en-US" sz="2613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3659"/>
              </a:lnSpc>
            </a:pPr>
            <a:r>
              <a:rPr lang="en-US" sz="2613" b="1" dirty="0">
                <a:solidFill>
                  <a:srgbClr val="7F6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Overall, the data shows that housing prices and size follow a typical real-estate pattern and few premium listings</a:t>
            </a:r>
          </a:p>
          <a:p>
            <a:pPr algn="just">
              <a:lnSpc>
                <a:spcPts val="3659"/>
              </a:lnSpc>
            </a:pPr>
            <a:endParaRPr lang="en-US" sz="2613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3659"/>
              </a:lnSpc>
            </a:pPr>
            <a:endParaRPr lang="en-US" sz="2613" b="1" dirty="0">
              <a:solidFill>
                <a:srgbClr val="7F6739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14915" y="1534517"/>
            <a:ext cx="9395272" cy="77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3242" lvl="1" indent="-436621" algn="ctr">
              <a:lnSpc>
                <a:spcPts val="5662"/>
              </a:lnSpc>
              <a:spcBef>
                <a:spcPct val="0"/>
              </a:spcBef>
              <a:buAutoNum type="arabicPeriod"/>
            </a:pPr>
            <a:r>
              <a:rPr lang="en-US" sz="4044" b="1" i="1">
                <a:solidFill>
                  <a:srgbClr val="7F6739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Distribution of Key Numeric 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Office PowerPoint</Application>
  <PresentationFormat>Custom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Sniglet</vt:lpstr>
      <vt:lpstr>Times New Roman MT Bold Italics</vt:lpstr>
      <vt:lpstr>Times New Roman Bold</vt:lpstr>
      <vt:lpstr>Railey</vt:lpstr>
      <vt:lpstr>Arial</vt:lpstr>
      <vt:lpstr>Canva Sans Bold</vt:lpstr>
      <vt:lpstr>Calibri</vt:lpstr>
      <vt:lpstr>Times New Roman MT Bold</vt:lpstr>
      <vt:lpstr>Architects Daughter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(EDA) &amp; Data Cleaning – Housing Price Dataset</dc:title>
  <cp:lastModifiedBy>Suganthy Kangaiveniyan</cp:lastModifiedBy>
  <cp:revision>4</cp:revision>
  <dcterms:created xsi:type="dcterms:W3CDTF">2006-08-16T00:00:00Z</dcterms:created>
  <dcterms:modified xsi:type="dcterms:W3CDTF">2025-11-03T10:43:12Z</dcterms:modified>
  <dc:identifier>DAG3X7UN_aM</dc:identifier>
</cp:coreProperties>
</file>